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2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290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08" autoAdjust="0"/>
  </p:normalViewPr>
  <p:slideViewPr>
    <p:cSldViewPr snapToGrid="0">
      <p:cViewPr varScale="1">
        <p:scale>
          <a:sx n="133" d="100"/>
          <a:sy n="133" d="100"/>
        </p:scale>
        <p:origin x="17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994AD-0E81-48C4-9016-9DDF62304B69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D1B-C699-4181-8511-15E794D8995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D1B-C699-4181-8511-15E794D8995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D1B-C699-4181-8511-15E794D8995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D1B-C699-4181-8511-15E794D8995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EED19-B77C-4AEF-A199-B6DFD61222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011D6-46BD-4875-8EE3-536D4FC1615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/>
              <a:t>Greedy Algorithms</a:t>
            </a:r>
            <a:endParaRPr 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Greedy strategy for the activity-selection problem</a:t>
            </a:r>
            <a:br>
              <a:rPr lang="en-US" dirty="0"/>
            </a:br>
            <a:r>
              <a:rPr lang="en-US" dirty="0"/>
              <a:t>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Greedy Algorithm for the Activity-Selection Problem: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Add earliest finish activity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to solution, remove ones overlapping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Repeat until all activities are processed.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formally prove this algorithm is correct?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 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in some optimal solution of the problem.</a:t>
                </a:r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 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the activities starting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an optimal solution of the problem.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400" b="1" dirty="0"/>
                  <a:t>: </a:t>
                </a:r>
                <a:r>
                  <a:rPr lang="en-US" sz="2400" dirty="0"/>
                  <a:t>The greedy algorithm is correct.</a:t>
                </a:r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Proof:</a:t>
                </a:r>
                <a:endParaRPr lang="en-US" sz="2000" b="1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By induction on size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the algorithm clearly is correct.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Due to Lemma 2,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dirty="0">
                    <a:solidFill>
                      <a:schemeClr val="tx1"/>
                    </a:solidFill>
                  </a:rPr>
                  <a:t>By </a:t>
                </a:r>
                <a:r>
                  <a:rPr lang="en-US" sz="1800" dirty="0"/>
                  <a:t>induction </a:t>
                </a:r>
                <a:r>
                  <a:rPr lang="en-US" sz="1800" dirty="0">
                    <a:solidFill>
                      <a:schemeClr val="tx1"/>
                    </a:solidFill>
                  </a:rPr>
                  <a:t>hypothesis, the algorithm correctly finds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So we are done.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the Greedy Strategy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If an (optimization) problem has following two properties,</a:t>
            </a:r>
            <a:br>
              <a:rPr lang="en-US" sz="2400" dirty="0"/>
            </a:br>
            <a:r>
              <a:rPr lang="en-US" sz="2400" dirty="0"/>
              <a:t>then the greedy strategy usually works for it: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C00000"/>
                </a:solidFill>
              </a:rPr>
              <a:t>Optimal substructure;</a:t>
            </a:r>
            <a:endParaRPr lang="en-US" sz="32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C00000"/>
                </a:solidFill>
              </a:rPr>
              <a:t>Greedy property.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Elements of the Greedy Strategy</a:t>
            </a:r>
            <a:br>
              <a:rPr lang="en-US" dirty="0"/>
            </a:br>
            <a:r>
              <a:rPr lang="en-US" dirty="0"/>
              <a:t>Optimal Substructure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A problem exhibits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optimal substructure</a:t>
                </a: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 if an optimal solution to the problem contains within it optimal solution(s) to subproblem(s).</a:t>
                </a:r>
                <a:endParaRPr lang="en-US" altLang="zh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Size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problem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 and optimal solution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is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Solving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needs to solve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subproblem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Optimal solution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contains a solution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solidFill>
                      <a:srgbClr val="C00000"/>
                    </a:solidFill>
                  </a:rPr>
                  <a:t>Optimal Substructure Property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</m:oMath>
                </a14:m>
                <a:br>
                  <a:rPr lang="en-US" altLang="zh-CN" sz="2000" dirty="0"/>
                </a:b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(Or these two solutions provide same “utility” under certain metric.)</a:t>
                </a:r>
                <a:endPara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800" b="1" dirty="0"/>
                  <a:t>Example:</a:t>
                </a:r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altLang="zh-CN" sz="1800" dirty="0"/>
                  <a:t> in activity selection: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activities starting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some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rgbClr val="C00000"/>
                    </a:solidFill>
                  </a:rPr>
                  <a:t>There are problems that do not exhibit optimal substructure property!</a:t>
                </a:r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Elements of the Greedy Strategy</a:t>
            </a:r>
            <a:br>
              <a:rPr lang="en-US" dirty="0"/>
            </a:br>
            <a:r>
              <a:rPr lang="en-US" dirty="0"/>
              <a:t>Greedy-Choice Property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At each step when building a solution, make the choice that looks best for the </a:t>
                </a:r>
                <a:r>
                  <a:rPr lang="en-US" altLang="zh-CN" sz="20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current</a:t>
                </a: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 problem, </a:t>
                </a:r>
                <a:r>
                  <a:rPr lang="en-US" altLang="zh-CN" sz="20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without</a:t>
                </a: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 considering results from subproblems. That is, make local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greedy choice</a:t>
                </a:r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at each step.</a:t>
                </a:r>
                <a:endParaRPr lang="en-US" altLang="zh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To solve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 currently have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choices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/>
                  <a:t>. If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, the problem is reduced to a smaller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subproblem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If the problem only admits optimal structure:</a:t>
                </a:r>
                <a:endParaRPr lang="en-US" altLang="zh-CN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dirty="0"/>
                  <a:t>Find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that maximize,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>
                        <a:latin typeface="Cambria Math" panose="02040503050406030204" pitchFamily="18" charset="0"/>
                      </a:rPr>
                      <m:t>Utility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𝑂𝑃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1800" dirty="0"/>
                  <a:t>.</a:t>
                </a:r>
                <a:endParaRPr lang="en-US" altLang="zh-CN" sz="1800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dirty="0"/>
                  <a:t>We have to compute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altLang="zh-CN" sz="1800" dirty="0"/>
                  <a:t> for all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first.</a:t>
                </a:r>
                <a:endParaRPr lang="en-US" altLang="zh-CN" sz="1800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/>
                  <a:t>With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greedy choice</a:t>
                </a:r>
                <a:r>
                  <a:rPr lang="en-US" altLang="zh-CN" sz="2000" dirty="0"/>
                  <a:t>:</a:t>
                </a:r>
                <a:endParaRPr lang="en-US" altLang="zh-CN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dirty="0"/>
                  <a:t>We </a:t>
                </a:r>
                <a:r>
                  <a:rPr lang="en-US" altLang="zh-CN" sz="1800" i="1" u="sng" dirty="0"/>
                  <a:t>have a way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/>
                  <a:t>to pick correct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, without knowing any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altLang="zh-CN" sz="1800" dirty="0"/>
                  <a:t>.</a:t>
                </a:r>
                <a:endParaRPr lang="en-US" altLang="zh-CN" sz="1800" dirty="0"/>
              </a:p>
              <a:p>
                <a:pPr>
                  <a:spcBef>
                    <a:spcPts val="600"/>
                  </a:spcBef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8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 in activity selection: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in some optimal solution of the problem</a:t>
                </a:r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/>
          <p:cNvSpPr/>
          <p:nvPr/>
        </p:nvSpPr>
        <p:spPr>
          <a:xfrm>
            <a:off x="1723315" y="4805895"/>
            <a:ext cx="1141805" cy="275017"/>
          </a:xfrm>
          <a:prstGeom prst="roundRect">
            <a:avLst>
              <a:gd name="adj" fmla="val 20601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2294217" y="5080912"/>
            <a:ext cx="6546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Identifying a greedy-choice property is the challenging part!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 thief robbing a house finds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items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worth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dollars</a:t>
                </a:r>
                <a:r>
                  <a:rPr lang="en-US" sz="2400" dirty="0"/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pounds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thief can carry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pounds</a:t>
                </a:r>
                <a:r>
                  <a:rPr lang="en-US" sz="2400" dirty="0"/>
                  <a:t> in his knapsack.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thief can carry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fraction of items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should the thief take to maximize his profit?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 greedy strategy: </a:t>
                </a:r>
                <a:r>
                  <a:rPr lang="en-US" sz="2400" dirty="0">
                    <a:solidFill>
                      <a:schemeClr val="tx1"/>
                    </a:solidFill>
                  </a:rPr>
                  <a:t>keep taking the most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cost efficient item (i.e.,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until the knapsack is full.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The greedy solution is optimal!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Knapsack Problem</a:t>
            </a:r>
            <a:endParaRPr 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427489" y="4368796"/>
            <a:ext cx="2087860" cy="2124077"/>
            <a:chOff x="6427489" y="4368796"/>
            <a:chExt cx="2087860" cy="2124077"/>
          </a:xfrm>
        </p:grpSpPr>
        <p:pic>
          <p:nvPicPr>
            <p:cNvPr id="9" name="内容占位符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3"/>
            <a:stretch>
              <a:fillRect/>
            </a:stretch>
          </p:blipFill>
          <p:spPr>
            <a:xfrm>
              <a:off x="7155446" y="4754878"/>
              <a:ext cx="1359903" cy="1737995"/>
            </a:xfrm>
            <a:prstGeom prst="rect">
              <a:avLst/>
            </a:prstGeom>
          </p:spPr>
        </p:pic>
        <p:pic>
          <p:nvPicPr>
            <p:cNvPr id="13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7893011" y="4368797"/>
              <a:ext cx="622338" cy="278505"/>
            </a:xfrm>
            <a:prstGeom prst="rect">
              <a:avLst/>
            </a:prstGeom>
          </p:spPr>
        </p:pic>
        <p:pic>
          <p:nvPicPr>
            <p:cNvPr id="14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7161909" y="4368796"/>
              <a:ext cx="622338" cy="278505"/>
            </a:xfrm>
            <a:prstGeom prst="rect">
              <a:avLst/>
            </a:prstGeom>
          </p:spPr>
        </p:pic>
        <p:pic>
          <p:nvPicPr>
            <p:cNvPr id="15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6427489" y="4872036"/>
              <a:ext cx="622338" cy="278505"/>
            </a:xfrm>
            <a:prstGeom prst="rect">
              <a:avLst/>
            </a:prstGeom>
          </p:spPr>
        </p:pic>
        <p:pic>
          <p:nvPicPr>
            <p:cNvPr id="16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6427489" y="5430834"/>
              <a:ext cx="622338" cy="278505"/>
            </a:xfrm>
            <a:prstGeom prst="rect">
              <a:avLst/>
            </a:prstGeom>
          </p:spPr>
        </p:pic>
        <p:pic>
          <p:nvPicPr>
            <p:cNvPr id="17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6427489" y="5989632"/>
              <a:ext cx="622338" cy="278505"/>
            </a:xfrm>
            <a:prstGeom prst="rect">
              <a:avLst/>
            </a:prstGeom>
          </p:spPr>
        </p:pic>
        <p:pic>
          <p:nvPicPr>
            <p:cNvPr id="20" name="内容占位符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4" t="40958" r="10647" b="24767"/>
            <a:stretch>
              <a:fillRect/>
            </a:stretch>
          </p:blipFill>
          <p:spPr>
            <a:xfrm>
              <a:off x="6427489" y="4368796"/>
              <a:ext cx="622338" cy="278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Fractional Knapsack Problem</a:t>
            </a:r>
            <a:br>
              <a:rPr lang="en-US" dirty="0"/>
            </a:br>
            <a:r>
              <a:rPr lang="en-US" sz="4000" dirty="0"/>
              <a:t>Correctness of the greedy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 [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greedy-choice</a:t>
                </a:r>
                <a:r>
                  <a:rPr lang="en-US" sz="2000" b="1" dirty="0"/>
                  <a:t>]: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be a most cost efficient item, then in some optimal solution, at least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pounds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are taken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Proof: 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Consider an optimal solution,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000" dirty="0"/>
                  <a:t> pounds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are taken.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Now, substitute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pounds of other items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is the most cost-efficient, the new solution cannot be worse.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2000" b="1" dirty="0"/>
                  <a:t> [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optimal substructure</a:t>
                </a:r>
                <a:r>
                  <a:rPr lang="en-US" sz="2000" b="1" dirty="0"/>
                  <a:t>]: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be a most cost efficient item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, then “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pounds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” is an optimal solution of the problem.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Consider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 containing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pounds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If optimal substructure does not hold,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/>
                  <a:t> gives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𝑆𝑂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But this contradicts the optimality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func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 thief robbing a house finds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items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worth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dollars</a:t>
                </a:r>
                <a:r>
                  <a:rPr lang="en-US" sz="2400" dirty="0"/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pounds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thief can carry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pounds</a:t>
                </a:r>
                <a:r>
                  <a:rPr lang="en-US" sz="2400" dirty="0"/>
                  <a:t> in his knapsack.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thief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CANNOT</a:t>
                </a:r>
                <a:r>
                  <a:rPr lang="en-US" sz="2400" dirty="0"/>
                  <a:t> carry fraction of items!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should the thief take to maximize his profit?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 greedy strategy: </a:t>
                </a:r>
                <a:r>
                  <a:rPr lang="en-US" sz="2400" dirty="0">
                    <a:solidFill>
                      <a:schemeClr val="tx1"/>
                    </a:solidFill>
                  </a:rPr>
                  <a:t>keep taking the most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cost efficient item (i.e.,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until the knapsack is full.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The greedy solution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NOT</a:t>
                </a:r>
                <a:r>
                  <a:rPr lang="en-US" sz="2400" dirty="0">
                    <a:solidFill>
                      <a:srgbClr val="C00000"/>
                    </a:solidFill>
                  </a:rPr>
                  <a:t> optimal!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Problem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648798" y="4284527"/>
            <a:ext cx="1866551" cy="2208346"/>
            <a:chOff x="6648798" y="4284527"/>
            <a:chExt cx="1866551" cy="2208346"/>
          </a:xfrm>
        </p:grpSpPr>
        <p:pic>
          <p:nvPicPr>
            <p:cNvPr id="9" name="内容占位符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3"/>
            <a:stretch>
              <a:fillRect/>
            </a:stretch>
          </p:blipFill>
          <p:spPr>
            <a:xfrm>
              <a:off x="7155446" y="4754878"/>
              <a:ext cx="1359903" cy="17379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12" y="4284528"/>
              <a:ext cx="420356" cy="36512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074" y="4284528"/>
              <a:ext cx="420356" cy="36512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436" y="4284528"/>
              <a:ext cx="420356" cy="36512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4284527"/>
              <a:ext cx="420356" cy="36512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4754878"/>
              <a:ext cx="420356" cy="36512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5200698"/>
              <a:ext cx="420356" cy="3651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 greedy strategy: </a:t>
                </a:r>
                <a:r>
                  <a:rPr lang="en-US" sz="2400" dirty="0">
                    <a:solidFill>
                      <a:schemeClr val="tx1"/>
                    </a:solidFill>
                  </a:rPr>
                  <a:t>keep taking the most cost efficient item (i.e.,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until the knapsack is full.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The greedy solution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NOT</a:t>
                </a:r>
                <a:r>
                  <a:rPr lang="en-US" sz="2400" dirty="0">
                    <a:solidFill>
                      <a:srgbClr val="C00000"/>
                    </a:solidFill>
                  </a:rPr>
                  <a:t> optimal!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 simple counterexample:</a:t>
                </a:r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There are only two items.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Item One has value 2 and weighs 1 pound.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Item Two has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and weighs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pounds.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The greedy solution can be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arbitrarily bad</a:t>
                </a:r>
                <a:r>
                  <a:rPr lang="en-US" sz="2400" dirty="0">
                    <a:solidFill>
                      <a:srgbClr val="C00000"/>
                    </a:solidFill>
                  </a:rPr>
                  <a:t>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内容占位符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02184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Problem</a:t>
            </a:r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648798" y="4284527"/>
            <a:ext cx="1866551" cy="2208346"/>
            <a:chOff x="6648798" y="4284527"/>
            <a:chExt cx="1866551" cy="2208346"/>
          </a:xfrm>
        </p:grpSpPr>
        <p:pic>
          <p:nvPicPr>
            <p:cNvPr id="9" name="内容占位符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3"/>
            <a:stretch>
              <a:fillRect/>
            </a:stretch>
          </p:blipFill>
          <p:spPr>
            <a:xfrm>
              <a:off x="7155446" y="4754878"/>
              <a:ext cx="1359903" cy="17379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12" y="4284528"/>
              <a:ext cx="420356" cy="36512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074" y="4284528"/>
              <a:ext cx="420356" cy="36512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436" y="4284528"/>
              <a:ext cx="420356" cy="36512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4284527"/>
              <a:ext cx="420356" cy="36512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4754878"/>
              <a:ext cx="420356" cy="36512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798" y="5200698"/>
              <a:ext cx="420356" cy="3651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0-1 Knapsack Problem</a:t>
            </a:r>
            <a:br>
              <a:rPr lang="en-US" dirty="0"/>
            </a:br>
            <a:r>
              <a:rPr lang="en-US" sz="4000" dirty="0"/>
              <a:t>Why greedy strategy fail?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1431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 [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greedy-choice</a:t>
                </a:r>
                <a:r>
                  <a:rPr lang="en-US" sz="2000" b="1" dirty="0"/>
                  <a:t>]: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be a most cost efficient item that can fit into the bag, then in some optimal solution, this item is taken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Proof: 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Consider an optimal solution,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is NOT taken.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Now, substitute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pounds of other items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is the most cost-efficient, the new solution cannot be worse.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pounds of items may have aggregate value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be the total value of 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pounds of items.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Indeed,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; </a:t>
                </a:r>
                <a:br>
                  <a:rPr lang="en-US" sz="2000" dirty="0"/>
                </a:br>
                <a:r>
                  <a:rPr lang="en-US" sz="2000" dirty="0"/>
                  <a:t>but it could happen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The optimal substructure property still holds.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1431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628650" y="3566160"/>
            <a:ext cx="78143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4845" y="1889760"/>
            <a:ext cx="78143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4845" y="2153920"/>
            <a:ext cx="78143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3"/>
          <p:cNvSpPr/>
          <p:nvPr/>
        </p:nvSpPr>
        <p:spPr>
          <a:xfrm>
            <a:off x="2882515" y="3026986"/>
            <a:ext cx="328685" cy="340102"/>
          </a:xfrm>
          <a:prstGeom prst="roundRect">
            <a:avLst>
              <a:gd name="adj" fmla="val 20601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compression problem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we have a data file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containing 100k characters</a:t>
            </a:r>
            <a:r>
              <a:rPr lang="en-US" sz="2400" dirty="0"/>
              <a:t>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Further assume the file only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uses 6 characters</a:t>
            </a:r>
            <a:r>
              <a:rPr lang="en-US" sz="2400" dirty="0"/>
              <a:t>. (Huh?!)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to store this file to save space?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Simplest way: use 3 bits to encode each char.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a=000,b=001,…,f=101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/>
              <a:t>This costs 300k bits in total.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Can we do better?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Image result for winzip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98" y="4572000"/>
            <a:ext cx="1911052" cy="1838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Greedy Strategy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7674"/>
            <a:ext cx="7886700" cy="4795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For many games, you should </a:t>
            </a:r>
            <a:r>
              <a:rPr lang="en-US" sz="2400" i="1" dirty="0">
                <a:solidFill>
                  <a:srgbClr val="C00000"/>
                </a:solidFill>
              </a:rPr>
              <a:t>think ahead</a:t>
            </a:r>
            <a:r>
              <a:rPr lang="en-US" sz="2400" dirty="0"/>
              <a:t>, a strategy which focuses on immediate advantage could easily lead to defeat.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Such as playing chess.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dirty="0"/>
              <a:t>But for many other games, you can do quite well by simply making whichever move </a:t>
            </a:r>
            <a:r>
              <a:rPr lang="en-US" sz="2400" i="1" dirty="0">
                <a:solidFill>
                  <a:srgbClr val="C00000"/>
                </a:solidFill>
              </a:rPr>
              <a:t>seems best at the moment</a:t>
            </a:r>
            <a:r>
              <a:rPr lang="en-US" sz="2400" dirty="0"/>
              <a:t>, without worrying too much about future consequences.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Such as building an MST.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The Greedy Algorithmic Strategy</a:t>
            </a:r>
            <a:r>
              <a:rPr lang="en-US" sz="2400" dirty="0"/>
              <a:t>: given a problem, build up a solution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piece by piece</a:t>
            </a:r>
            <a:r>
              <a:rPr lang="en-US" sz="2400" dirty="0"/>
              <a:t>, always choosing the next piece that offers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most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obvious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immediate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benefit</a:t>
            </a:r>
            <a:r>
              <a:rPr lang="en-US" sz="2400" dirty="0"/>
              <a:t>.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Sometimes it gives optimal solution.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Sometimes it gives near-optimal solution.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Or, it simply fails…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compression problem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we have a data file containing 100k characters.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Further assume the file only uses 6 characters. (Huh?!)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to store this file to save space?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Instead of using fixed-length codeword for each char,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we should </a:t>
            </a:r>
            <a:r>
              <a:rPr lang="en-US" sz="2400" b="1" dirty="0">
                <a:solidFill>
                  <a:srgbClr val="C00000"/>
                </a:solidFill>
              </a:rPr>
              <a:t>let frequent chars use shorter codewords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That is, use a </a:t>
            </a:r>
            <a:r>
              <a:rPr lang="en-US" sz="2400" i="1" u="sng" dirty="0">
                <a:solidFill>
                  <a:schemeClr val="accent1">
                    <a:lumMod val="75000"/>
                  </a:schemeClr>
                </a:solidFill>
              </a:rPr>
              <a:t>variable-length code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winzip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98" y="4572000"/>
            <a:ext cx="1911052" cy="1838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28650" y="4267834"/>
          <a:ext cx="5580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20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Fixed-length Code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Var-length Code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09446" y="5891201"/>
            <a:ext cx="401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to decode bit string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compression problem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we have a data file containing 100k characters.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Further assume the file only uses 6 characters. (Huh?!)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to store this file to save space?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/>
              <a:t>Instead of using fixed-length codeword for each char,</a:t>
            </a:r>
            <a:br>
              <a:rPr lang="en-US" sz="2400" dirty="0"/>
            </a:br>
            <a:r>
              <a:rPr lang="en-US" sz="2400" dirty="0"/>
              <a:t>we should </a:t>
            </a:r>
            <a:r>
              <a:rPr lang="en-US" sz="2400" b="1" dirty="0">
                <a:solidFill>
                  <a:srgbClr val="C00000"/>
                </a:solidFill>
              </a:rPr>
              <a:t>let frequent chars use shorter codewords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That is, use a </a:t>
            </a:r>
            <a:r>
              <a:rPr lang="en-US" sz="2400" i="1" u="sng" dirty="0"/>
              <a:t>variable-length code</a:t>
            </a:r>
            <a:r>
              <a:rPr lang="en-US" sz="2400" dirty="0"/>
              <a:t>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To avoid ambiguity in decoding, variable-length code should be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prefix-free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no codeword is also a prefix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of some other codeword</a:t>
            </a:r>
            <a:r>
              <a:rPr lang="en-US" sz="2400" dirty="0"/>
              <a:t>.</a:t>
            </a:r>
            <a:endParaRPr lang="en-US" sz="2400" dirty="0"/>
          </a:p>
        </p:txBody>
      </p:sp>
      <p:pic>
        <p:nvPicPr>
          <p:cNvPr id="3074" name="Picture 2" descr="Image result for winzip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98" y="4572000"/>
            <a:ext cx="1911052" cy="1838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compression problem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we have a data file containing 100k characters.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Further assume the file only uses 6 characters. (Huh?!)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to store this file to save space?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Use (prefix-free) variable-length code.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Image result for winzip&quot;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298" y="4572000"/>
            <a:ext cx="1911052" cy="1838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8650" y="3429000"/>
          <a:ext cx="5580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20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Fixed-length Code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Var-length Code</a:t>
                      </a:r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101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111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1101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1100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28650" y="4994730"/>
                <a:ext cx="48651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Fixed-</a:t>
                </a:r>
                <a:r>
                  <a:rPr lang="en-US" sz="2000" dirty="0" err="1">
                    <a:solidFill>
                      <a:schemeClr val="accent1">
                        <a:lumMod val="75000"/>
                      </a:schemeClr>
                    </a:solidFill>
                  </a:rPr>
                  <a:t>len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code vs Var-</a:t>
                </a:r>
                <a:r>
                  <a:rPr lang="en-US" sz="2000" dirty="0" err="1">
                    <a:solidFill>
                      <a:schemeClr val="accent1">
                        <a:lumMod val="75000"/>
                      </a:schemeClr>
                    </a:solidFill>
                  </a:rPr>
                  <a:t>len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code: 300k vs 224k.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This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saving.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4730"/>
                <a:ext cx="4865114" cy="707886"/>
              </a:xfrm>
              <a:prstGeom prst="rect">
                <a:avLst/>
              </a:prstGeom>
              <a:blipFill rotWithShape="1">
                <a:blip r:embed="rId2"/>
                <a:stretch>
                  <a:fillRect t="-64" r="8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28650" y="5743801"/>
            <a:ext cx="505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Given data file, how to generate optimal code?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prefix-free code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Use a binary tree to visualize a prefix-free code.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/>
              <a:t>Each leaf denotes a char.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/>
              <a:t>Each internal node: left branch is 0, right branch is 1.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/>
              <a:t>Path from root to leaf is the codeword of that char.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Optimal code must be represented by 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i="1" u="sng" dirty="0">
                <a:solidFill>
                  <a:schemeClr val="accent1">
                    <a:lumMod val="75000"/>
                  </a:schemeClr>
                </a:solidFill>
              </a:rPr>
              <a:t>full binary tree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: a tree each node 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having zero or two children.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WHY?</a:t>
            </a:r>
            <a:r>
              <a:rPr lang="en-US" sz="2400" dirty="0"/>
              <a:t>)</a:t>
            </a:r>
            <a:endParaRPr 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28650" y="4833896"/>
          <a:ext cx="5580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20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Fixed-length Code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Var-length Code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496" y="2263615"/>
            <a:ext cx="2539854" cy="1483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78" y="4091780"/>
            <a:ext cx="2113372" cy="2225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encoded message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a file using a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alphabet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br>
                  <a:rPr lang="en-US" sz="2400" dirty="0"/>
                </a:br>
                <a:r>
                  <a:rPr lang="en-US" sz="2400" dirty="0"/>
                  <a:t>For each character,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frequency of char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be a full binary tree representing a prefix-free code.</a:t>
                </a:r>
                <a:br>
                  <a:rPr lang="en-US" sz="2400" dirty="0"/>
                </a:br>
                <a:r>
                  <a:rPr lang="en-US" sz="2400" dirty="0"/>
                  <a:t>For each character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be the depth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Length of encoded msg is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Alternatively, recursively (bottom-up) define each internal node’s frequency to be sum of its two children.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Length of encoded msg is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9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  <m: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root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28650" y="5009514"/>
          <a:ext cx="5580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20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Fixed-length Code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Var-length Code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32" y="4317999"/>
            <a:ext cx="2065318" cy="217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9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  <m: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root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construct optimal prefix-free code?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Huffman Codes: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Merge the two least frequent chars and recurse</a:t>
                </a:r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8156" b="88558"/>
          <a:stretch>
            <a:fillRect/>
          </a:stretch>
        </p:blipFill>
        <p:spPr>
          <a:xfrm>
            <a:off x="628650" y="3428999"/>
            <a:ext cx="2397760" cy="472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8332" t="1" r="533" b="81176"/>
          <a:stretch>
            <a:fillRect/>
          </a:stretch>
        </p:blipFill>
        <p:spPr>
          <a:xfrm>
            <a:off x="3393440" y="3428999"/>
            <a:ext cx="2357120" cy="7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-2" t="22014" r="58867" b="59163"/>
          <a:stretch>
            <a:fillRect/>
          </a:stretch>
        </p:blipFill>
        <p:spPr>
          <a:xfrm>
            <a:off x="6117590" y="3428999"/>
            <a:ext cx="2357120" cy="7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58331" t="23275" r="534" b="48329"/>
          <a:stretch>
            <a:fillRect/>
          </a:stretch>
        </p:blipFill>
        <p:spPr>
          <a:xfrm>
            <a:off x="628650" y="4610890"/>
            <a:ext cx="2357120" cy="1172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707" t="53700" r="62746" b="8381"/>
          <a:stretch>
            <a:fillRect/>
          </a:stretch>
        </p:blipFill>
        <p:spPr>
          <a:xfrm>
            <a:off x="3524885" y="4566679"/>
            <a:ext cx="2094230" cy="1565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58888" t="53756" r="9552" b="520"/>
          <a:stretch>
            <a:fillRect/>
          </a:stretch>
        </p:blipFill>
        <p:spPr>
          <a:xfrm>
            <a:off x="6391910" y="4566679"/>
            <a:ext cx="1808480" cy="188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9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  <m: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root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construct optimal prefix-free code?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Huffman Codes: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Merge the two least frequent chars and recurse</a:t>
                </a:r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8156" b="88558"/>
          <a:stretch>
            <a:fillRect/>
          </a:stretch>
        </p:blipFill>
        <p:spPr>
          <a:xfrm>
            <a:off x="628650" y="3428999"/>
            <a:ext cx="2397760" cy="472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8332" t="1" r="533" b="81176"/>
          <a:stretch>
            <a:fillRect/>
          </a:stretch>
        </p:blipFill>
        <p:spPr>
          <a:xfrm>
            <a:off x="3393440" y="3428999"/>
            <a:ext cx="2357120" cy="7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-2" t="22014" r="58867" b="59163"/>
          <a:stretch>
            <a:fillRect/>
          </a:stretch>
        </p:blipFill>
        <p:spPr>
          <a:xfrm>
            <a:off x="6117590" y="3428999"/>
            <a:ext cx="2357120" cy="7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58331" t="23275" r="534" b="48329"/>
          <a:stretch>
            <a:fillRect/>
          </a:stretch>
        </p:blipFill>
        <p:spPr>
          <a:xfrm>
            <a:off x="628650" y="4610890"/>
            <a:ext cx="2357120" cy="1172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707" t="53700" r="62746" b="8381"/>
          <a:stretch>
            <a:fillRect/>
          </a:stretch>
        </p:blipFill>
        <p:spPr>
          <a:xfrm>
            <a:off x="3524885" y="4566679"/>
            <a:ext cx="2094230" cy="1565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58888" t="53756" r="9552" b="520"/>
          <a:stretch>
            <a:fillRect/>
          </a:stretch>
        </p:blipFill>
        <p:spPr>
          <a:xfrm>
            <a:off x="6391910" y="4566679"/>
            <a:ext cx="1808480" cy="188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1498282" y="3574727"/>
            <a:ext cx="6147435" cy="2440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Huffman(C):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a priority queue Q based on frequency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 to n-1)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Allocate new node z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z.left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z.right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z.frequency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x.frequency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y.frequency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Q.Insert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442159" y="3574726"/>
                <a:ext cx="3286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159" y="3574726"/>
                <a:ext cx="328609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0" t="-78" r="-1382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Huffman Codes</a:t>
            </a:r>
            <a:br>
              <a:rPr lang="en-US" dirty="0"/>
            </a:br>
            <a:r>
              <a:rPr lang="en-US" dirty="0"/>
              <a:t>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91362"/>
                <a:ext cx="7886700" cy="456500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  <m:brk m:alnAt="9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tree</m:t>
                            </m:r>
                            <m:r>
                              <m:rPr>
                                <m:brk m:alnAt="9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root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Huffman Codes: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Merge the two least frequent chars and recurse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 [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greedy choice</a:t>
                </a:r>
                <a:r>
                  <a:rPr lang="en-US" sz="2000" b="1" dirty="0"/>
                  <a:t>]:</a:t>
                </a:r>
                <a:r>
                  <a:rPr lang="en-US" sz="2000" dirty="0"/>
                  <a:t> L</a:t>
                </a:r>
                <a:r>
                  <a:rPr lang="en-US" sz="2000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two least frequent chars, then in some optimal code tree,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are siblings and have largest depth.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 sketch: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be an optimal code tree with depth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be siblings with depth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(Recall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a full binary tree.)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are </a:t>
                </a:r>
                <a:r>
                  <a:rPr lang="en-US" sz="2000" i="1" u="sng" dirty="0"/>
                  <a:t>not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(Otherwise we are done.)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be the code tree obtained by swapping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Swapping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obtaining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000" dirty="0"/>
                  <a:t>, further reduces the total cost.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000" dirty="0"/>
                  <a:t> must also be an optimal code tree.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91362"/>
                <a:ext cx="7886700" cy="4565009"/>
              </a:xfrm>
              <a:blipFill rotWithShape="1">
                <a:blip r:embed="rId1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60" y="301628"/>
            <a:ext cx="4428490" cy="1389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Huffman Codes</a:t>
            </a:r>
            <a:br>
              <a:rPr lang="en-US" dirty="0"/>
            </a:br>
            <a:r>
              <a:rPr lang="en-US" dirty="0"/>
              <a:t>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Length of encoded msg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20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9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tree</m:t>
                        </m:r>
                        <m:r>
                          <m:rPr>
                            <m:brk m:alnAt="9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root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Huffman Codes: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Merge the two least frequent chars and recurse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2000" b="1" dirty="0"/>
                  <a:t> [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optimal substructure</a:t>
                </a:r>
                <a:r>
                  <a:rPr lang="en-US" sz="2000" b="1" dirty="0"/>
                  <a:t>]:</a:t>
                </a:r>
                <a:r>
                  <a:rPr lang="en-US" sz="2000" dirty="0"/>
                  <a:t> L</a:t>
                </a:r>
                <a:r>
                  <a:rPr lang="en-US" sz="2000" dirty="0">
                    <a:solidFill>
                      <a:schemeClr val="tx1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two least frequent chars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an optimal code tree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a code </a:t>
                </a:r>
                <a:r>
                  <a:rPr lang="en-US" sz="2000" dirty="0"/>
                  <a:t>tree 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 by replacing leaf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as children. Then,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an optimal code tree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 sketch: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be an optimal code tree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being sibling leaves.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root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9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nd</m:t>
                        </m:r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∉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must be an optimal code tree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Suppose we need to build schools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towns.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school must be in a town,</a:t>
                </a:r>
                <a:br>
                  <a:rPr lang="en-US" sz="2400" dirty="0"/>
                </a:br>
                <a:r>
                  <a:rPr lang="en-US" sz="2400" dirty="0"/>
                  <a:t>no child should travel more than 30km to reach a school.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Minimum number of schools we need to build?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The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Set Cover</a:t>
                </a:r>
                <a:r>
                  <a:rPr lang="en-US" sz="2400" b="1" dirty="0"/>
                  <a:t> Problem:</a:t>
                </a:r>
                <a:endParaRPr lang="en-US" sz="24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Input:</a:t>
                </a:r>
                <a:r>
                  <a:rPr lang="en-US" sz="2000" dirty="0"/>
                  <a:t> a universe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elements; and </a:t>
                </a:r>
                <a:b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Output: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(I.e., a subset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that “covers”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Goal:</a:t>
                </a:r>
                <a:r>
                  <a:rPr lang="en-US" sz="2000" dirty="0"/>
                  <a:t>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35" y="3596640"/>
            <a:ext cx="2860915" cy="2896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Activity-Selection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Assume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 hall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activities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activity has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finish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Two activities cannot happen simultaneously in the hall.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Maximum number of activities we can schedule?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355" y="5160326"/>
            <a:ext cx="3713995" cy="1315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29000"/>
            <a:ext cx="3713994" cy="1315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354" y="3429000"/>
            <a:ext cx="3713995" cy="1315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160326"/>
            <a:ext cx="3713994" cy="1315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4435" y="3596640"/>
            <a:ext cx="2860915" cy="2896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Suppose we need to build schools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towns.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school must be in a town,</a:t>
                </a:r>
                <a:br>
                  <a:rPr lang="en-US" sz="2400" dirty="0"/>
                </a:br>
                <a:r>
                  <a:rPr lang="en-US" sz="2400" dirty="0"/>
                  <a:t>no child should travel more than 30km to reach a school.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Minimum number of schools we need to build?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Simple greedy strategy:</a:t>
                </a:r>
                <a:endParaRPr lang="en-US" sz="2400" b="1" dirty="0">
                  <a:solidFill>
                    <a:schemeClr val="accent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Keep picking the town that covers </a:t>
                </a:r>
                <a:br>
                  <a:rPr lang="en-US" sz="2400" dirty="0"/>
                </a:br>
                <a:r>
                  <a:rPr lang="en-US" sz="2400" dirty="0"/>
                  <a:t>most remaining uncovered towns, </a:t>
                </a:r>
                <a:br>
                  <a:rPr lang="en-US" sz="2400" dirty="0"/>
                </a:br>
                <a:r>
                  <a:rPr lang="en-US" sz="2400" dirty="0"/>
                  <a:t>until we are done.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(Pick the set that covers most uncovered </a:t>
                </a:r>
                <a:b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elements, until all elements are covered.)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Greedy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Can we do better?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/>
          <p:cNvSpPr/>
          <p:nvPr/>
        </p:nvSpPr>
        <p:spPr>
          <a:xfrm>
            <a:off x="5807634" y="3952178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>
            <a:off x="5492674" y="2803138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92674" y="5209608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7223251" y="3800761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Suppose we need to build schools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towns.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school must be in a town,</a:t>
                </a:r>
                <a:br>
                  <a:rPr lang="en-US" sz="2400" dirty="0"/>
                </a:br>
                <a:r>
                  <a:rPr lang="en-US" sz="2400" dirty="0"/>
                  <a:t>no child should travel more than 30km to reach a school.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Minimum number of schools we need to build?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Simple greedy strategy:</a:t>
                </a:r>
                <a:endParaRPr lang="en-US" sz="2400" b="1" dirty="0">
                  <a:solidFill>
                    <a:schemeClr val="accent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Keep picking the town that covers </a:t>
                </a:r>
                <a:br>
                  <a:rPr lang="en-US" sz="2400" dirty="0"/>
                </a:br>
                <a:r>
                  <a:rPr lang="en-US" sz="2400" dirty="0"/>
                  <a:t>most remaining uncovered towns, </a:t>
                </a:r>
                <a:br>
                  <a:rPr lang="en-US" sz="2400" dirty="0"/>
                </a:br>
                <a:r>
                  <a:rPr lang="en-US" sz="2400" dirty="0"/>
                  <a:t>until we are done.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(Pick the set that covers most uncovered </a:t>
                </a:r>
                <a:b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elements, until all elements are covered.)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Greedy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Optimal solution: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35" y="3596640"/>
            <a:ext cx="2860915" cy="2896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5611852" y="3323076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>
            <a:off x="6567018" y="3910352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50096" y="4683145"/>
            <a:ext cx="1995246" cy="1995246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Set Cover</a:t>
            </a:r>
            <a:br>
              <a:rPr lang="en-US" dirty="0"/>
            </a:br>
            <a:r>
              <a:rPr lang="en-US" sz="4000" dirty="0"/>
              <a:t>Greedy solution is close to optimal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The Set Cover Problem: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Given a set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r>
                      <a:rPr lang="en-US" sz="1800" b="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elements, and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Output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(I.e., subsets of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that “cover”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Goal is to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Simple greedy strategy</a:t>
                </a:r>
                <a:r>
                  <a:rPr lang="en-US" sz="2000" dirty="0"/>
                  <a:t>: Keep picking the set that covers most uncovered elements, until all elements are covered.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Suppose the optimal solution uses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sets, </a:t>
                </a:r>
                <a:br>
                  <a:rPr lang="en-US" sz="2400" dirty="0"/>
                </a:br>
                <a:r>
                  <a:rPr lang="en-US" sz="2400" dirty="0"/>
                  <a:t>then the greedy strategy will use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/>
                  <a:t> sets.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1800" b="1" dirty="0"/>
                  <a:t>Proof:</a:t>
                </a:r>
                <a:r>
                  <a:rPr lang="en-US" sz="1800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be number of uncovered elements 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 iterations.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elements can be covered by some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sets.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(The optimal solution will do.)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So one of the remaining sets will cover at least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1800" dirty="0"/>
                  <a:t> of these uncovered elements.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1800" b="0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sz="18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800" dirty="0"/>
                  <a:t>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, by then we must have done!</a:t>
                </a:r>
                <a:endParaRPr 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740400" y="5775960"/>
                <a:ext cx="238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5775960"/>
                <a:ext cx="2387192" cy="276999"/>
              </a:xfrm>
              <a:prstGeom prst="rect">
                <a:avLst/>
              </a:prstGeom>
              <a:blipFill rotWithShape="1">
                <a:blip r:embed="rId2"/>
                <a:stretch>
                  <a:fillRect t="-917" r="-922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Set Cover</a:t>
            </a:r>
            <a:br>
              <a:rPr lang="en-US" dirty="0"/>
            </a:br>
            <a:r>
              <a:rPr lang="en-US" sz="4000" dirty="0"/>
              <a:t>Greedy solution is close to optimal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Simple greedy strategy</a:t>
                </a:r>
                <a:r>
                  <a:rPr lang="en-US" sz="2000" dirty="0"/>
                  <a:t>: Keep picking the set the covers most uncovered elements, until all elements are covered.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Theorem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Suppose the optimal solution uses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sets, </a:t>
                </a:r>
                <a:br>
                  <a:rPr lang="en-US" sz="2000" dirty="0"/>
                </a:br>
                <a:r>
                  <a:rPr lang="en-US" sz="2000" dirty="0"/>
                  <a:t>then the greedy strategy will use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000" dirty="0"/>
                  <a:t> sets.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So the greedy strategy gives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approximation algorithm</a:t>
                </a:r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/>
                  <a:t>and it has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efficient implementation</a:t>
                </a:r>
                <a:r>
                  <a:rPr lang="en-US" sz="2400" dirty="0"/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(Polynomial runtime.)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rgbClr val="C00000"/>
                    </a:solidFill>
                  </a:rPr>
                  <a:t>Can we do better?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Most likely,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</a:t>
                </a:r>
                <a:r>
                  <a:rPr lang="en-US" sz="2400" dirty="0"/>
                  <a:t>! If we only care about efficient algorithms.</a:t>
                </a:r>
                <a:br>
                  <a:rPr lang="en-US" sz="24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</a:t>
                </a:r>
                <a:r>
                  <a:rPr lang="en-US" sz="1800" i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Dinur</a:t>
                </a:r>
                <a:r>
                  <a:rPr lang="en-US" sz="18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&amp; </a:t>
                </a:r>
                <a:r>
                  <a:rPr lang="en-US" sz="1800" i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Steuer</a:t>
                </a:r>
                <a:r>
                  <a:rPr lang="en-US" sz="18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14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] There is no poly-time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ctrlPr>
                              <a:rPr lang="en-GB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8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GB" sz="1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approx. alg. unless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 </a:t>
                </a:r>
                <a:r>
                  <a:rPr 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NP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Basic idea of greedy strategy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altLang="zh-CN" sz="1800" dirty="0"/>
              <a:t>At each step when building a solution, make the choice that looks best at that moment, based on some metric.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Properties that make greedy strategy work</a:t>
            </a:r>
            <a:r>
              <a:rPr lang="en-US" sz="2000" b="1" dirty="0"/>
              <a:t>:</a:t>
            </a:r>
            <a:endParaRPr lang="en-US" sz="2000" b="1" dirty="0"/>
          </a:p>
          <a:p>
            <a:pPr lvl="1">
              <a:spcBef>
                <a:spcPts val="600"/>
              </a:spcBef>
            </a:pPr>
            <a:r>
              <a:rPr lang="en-US" sz="2000" b="1" dirty="0"/>
              <a:t>Optimal substructure [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usually easy to prove</a:t>
            </a:r>
            <a:r>
              <a:rPr lang="en-US" sz="2000" b="1" dirty="0"/>
              <a:t>]:</a:t>
            </a:r>
            <a:r>
              <a:rPr lang="en-US" sz="2000" dirty="0"/>
              <a:t> </a:t>
            </a:r>
            <a:r>
              <a:rPr lang="en-US" altLang="zh-CN" sz="1800" dirty="0"/>
              <a:t>optimal solution to the problem contains within it optimal solution(s) to subproblem(s).</a:t>
            </a:r>
            <a:endParaRPr lang="en-US" altLang="zh-CN" sz="2000" dirty="0"/>
          </a:p>
          <a:p>
            <a:pPr lvl="1">
              <a:spcBef>
                <a:spcPts val="600"/>
              </a:spcBef>
            </a:pPr>
            <a:r>
              <a:rPr lang="en-US" sz="2000" b="1" dirty="0"/>
              <a:t>Greedy choice</a:t>
            </a:r>
            <a:r>
              <a:rPr lang="en-US" sz="2000" dirty="0"/>
              <a:t> [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could be hard to identify and prove</a:t>
            </a:r>
            <a:r>
              <a:rPr lang="en-US" sz="2000" dirty="0"/>
              <a:t>]: </a:t>
            </a:r>
            <a:r>
              <a:rPr lang="en-US" sz="1800" dirty="0"/>
              <a:t>the greedy choice is contained within some optimal solution.</a:t>
            </a:r>
            <a:endParaRPr lang="en-US" sz="18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Greed gives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optimal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solutions</a:t>
            </a:r>
            <a:r>
              <a:rPr lang="en-US" sz="2400" dirty="0"/>
              <a:t>: MST, Huffman codes, …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Greed gives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near-optimal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solutions</a:t>
            </a:r>
            <a:r>
              <a:rPr lang="en-US" sz="2400" dirty="0"/>
              <a:t>: Set cover, …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Greed gives 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arbitrarily bad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solutions</a:t>
            </a:r>
            <a:r>
              <a:rPr lang="en-US" sz="2400" dirty="0"/>
              <a:t>: 0-1 knapsack, …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2400" dirty="0"/>
              <a:t>[CLRS] Ch.16 (16.1-16.3)</a:t>
            </a:r>
            <a:endParaRPr lang="en-GB" sz="2400" dirty="0"/>
          </a:p>
          <a:p>
            <a:pPr>
              <a:spcBef>
                <a:spcPts val="600"/>
              </a:spcBef>
            </a:pPr>
            <a:r>
              <a:rPr lang="en-GB" sz="2400" dirty="0"/>
              <a:t>Optional reading:</a:t>
            </a:r>
            <a:endParaRPr lang="en-GB" sz="2400" dirty="0"/>
          </a:p>
          <a:p>
            <a:pPr lvl="1">
              <a:spcBef>
                <a:spcPts val="600"/>
              </a:spcBef>
            </a:pPr>
            <a:r>
              <a:rPr lang="en-GB" sz="1800" dirty="0"/>
              <a:t>Ch.35 (35.3) of [CLRS] discusses the set cover problem.</a:t>
            </a:r>
            <a:endParaRPr lang="en-GB" sz="1800" dirty="0"/>
          </a:p>
          <a:p>
            <a:pPr lvl="1">
              <a:spcBef>
                <a:spcPts val="600"/>
              </a:spcBef>
            </a:pPr>
            <a:r>
              <a:rPr lang="en-GB" sz="1800" dirty="0"/>
              <a:t>[</a:t>
            </a:r>
            <a:r>
              <a:rPr lang="en-GB" sz="1800" dirty="0" err="1"/>
              <a:t>Vazirani</a:t>
            </a:r>
            <a:r>
              <a:rPr lang="en-GB" sz="1800" dirty="0"/>
              <a:t>] and [</a:t>
            </a:r>
            <a:r>
              <a:rPr lang="en-US" sz="1800" dirty="0"/>
              <a:t>Williamson &amp; </a:t>
            </a:r>
            <a:r>
              <a:rPr lang="en-US" sz="1800" dirty="0" err="1"/>
              <a:t>Shmoys</a:t>
            </a:r>
            <a:r>
              <a:rPr lang="en-GB" sz="1800" dirty="0"/>
              <a:t>] are two standard textbooks on approximation algorithms. Both of them introduce several hard problems that have efficient approximation algorithms using the greedy strategy.</a:t>
            </a:r>
            <a:endParaRPr lang="en-GB" sz="1800" dirty="0"/>
          </a:p>
          <a:p>
            <a:pPr lvl="1">
              <a:spcBef>
                <a:spcPts val="600"/>
              </a:spcBef>
            </a:pPr>
            <a:r>
              <a:rPr lang="en-GB" sz="1800" dirty="0"/>
              <a:t>Greedy strategy can also be used to solve non-optimization problems, such as the “stable matching” problem. See [</a:t>
            </a:r>
            <a:r>
              <a:rPr lang="en-US" sz="1800" dirty="0"/>
              <a:t>Erickson v1</a:t>
            </a:r>
            <a:r>
              <a:rPr lang="en-GB" sz="1800" dirty="0"/>
              <a:t>] Ch.4 (4.5).</a:t>
            </a:r>
            <a:endParaRPr 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9150" y="4643120"/>
            <a:ext cx="1286200" cy="1849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21" y="4643120"/>
            <a:ext cx="1224537" cy="1849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ver art for The Design of Approximation Algorith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688" y="4643120"/>
            <a:ext cx="1265232" cy="1849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Activity-Selection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Assume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 hall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activities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activity has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finish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Two activities cannot happen simultaneously in the hall.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Maximum number of activities we can schedule?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Let’s start with “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divide-and-conquer</a:t>
                </a:r>
                <a:r>
                  <a:rPr lang="en-US" sz="2400" dirty="0"/>
                  <a:t>”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be the set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activities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finishes</a:t>
                </a:r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be the set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activities finish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starts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Activity-Selection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Assume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 hall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activities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activity has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finish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Two activities cannot happen simultaneously in the hall.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Maximum number of activities we can schedule?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Let’s start with “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divide-and-conquer</a:t>
                </a:r>
                <a:r>
                  <a:rPr lang="en-US" sz="2400" dirty="0"/>
                  <a:t>”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be the set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activities start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finishes</a:t>
                </a:r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be the set of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activities finish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starts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In any solution, some activity is the first to finish.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Observation</a:t>
                </a:r>
                <a:r>
                  <a:rPr lang="en-US" sz="2400" dirty="0">
                    <a:solidFill>
                      <a:srgbClr val="C00000"/>
                    </a:solidFill>
                  </a:rPr>
                  <a:t>: To make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as large as possible, the activity that finishes first should finish as early as possible!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  <a:blipFill rotWithShape="1">
                <a:blip r:embed="rId1"/>
                <a:stretch>
                  <a:fillRect t="-37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Activity-Selection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Assume we have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one hall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activities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Each activity has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start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finish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Two activities cannot happen simultaneously in the hall.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Maximum number of activities we can schedule?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“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greedy</a:t>
                </a:r>
                <a:r>
                  <a:rPr lang="en-US" sz="2400" dirty="0"/>
                  <a:t>” strategy: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8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Find the activity that finishes first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,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 (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Greedy Step!</a:t>
                </a:r>
                <a:r>
                  <a:rPr lang="en-US" sz="1800" dirty="0"/>
                  <a:t>)</a:t>
                </a:r>
                <a:endParaRPr lang="en-US" sz="18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to the solution, remove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the activities that overlap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/>
                  <a:t>Repeat above two steps until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is empty.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2200" dirty="0"/>
                  <a:t>Complexity: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200" dirty="0"/>
                  <a:t>, implying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>
                  <a:spcBef>
                    <a:spcPts val="600"/>
                  </a:spcBef>
                </a:pPr>
                <a:r>
                  <a:rPr lang="en-US" sz="2200" dirty="0"/>
                  <a:t>But we can have a better implementation!</a:t>
                </a:r>
                <a:endParaRPr lang="en-US" sz="22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7674"/>
                <a:ext cx="7886700" cy="4795200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28650" y="3753169"/>
                <a:ext cx="7621270" cy="25145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2000" b="1" u="sng" dirty="0">
                    <a:solidFill>
                      <a:schemeClr val="tx1"/>
                    </a:solidFill>
                  </a:rPr>
                  <a:t>ActivitySelection(S):</a:t>
                </a:r>
                <a:endParaRPr lang="en-GB" sz="20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Sort S into increasing order of finish time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SOL = {a</a:t>
                </a:r>
                <a:r>
                  <a:rPr lang="en-GB" sz="20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}, a’ = a</a:t>
                </a:r>
                <a:r>
                  <a:rPr lang="en-GB" sz="20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</a:t>
                </a:r>
                <a:r>
                  <a:rPr lang="en-GB" sz="2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=2 to n)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if (</a:t>
                </a:r>
                <a:r>
                  <a:rPr lang="en-GB" sz="2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GB" sz="20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2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.start_time</a:t>
                </a: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a’.</a:t>
                </a:r>
                <a:r>
                  <a:rPr lang="en-GB" sz="2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finish_time</a:t>
                </a: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SOL = SOL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{a</a:t>
                </a:r>
                <a:r>
                  <a:rPr lang="en-GB" sz="20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a’ = a</a:t>
                </a:r>
                <a:r>
                  <a:rPr lang="en-GB" sz="20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SOL</a:t>
                </a:r>
                <a:endParaRPr lang="en-GB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53169"/>
                <a:ext cx="7621270" cy="2514599"/>
              </a:xfrm>
              <a:prstGeom prst="rect">
                <a:avLst/>
              </a:prstGeom>
              <a:blipFill rotWithShape="1">
                <a:blip r:embed="rId2"/>
                <a:stretch>
                  <a:fillRect l="-83" t="-265" r="-83" b="-240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911530"/>
            <a:ext cx="6367631" cy="5644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371850" y="166689"/>
                <a:ext cx="5548630" cy="19465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600" b="1" u="sng" dirty="0">
                    <a:solidFill>
                      <a:schemeClr val="tx1"/>
                    </a:solidFill>
                  </a:rPr>
                  <a:t>ActivitySelection(S):</a:t>
                </a:r>
                <a:endParaRPr lang="en-GB" sz="16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Sort S into increasing order of finish time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SOL = {a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}, a’ = a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</a:t>
                </a:r>
                <a:r>
                  <a:rPr lang="en-GB" sz="16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=2 to n)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if (</a:t>
                </a:r>
                <a:r>
                  <a:rPr lang="en-GB" sz="16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GB" sz="16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16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.start_time</a:t>
                </a: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a’.</a:t>
                </a:r>
                <a:r>
                  <a:rPr lang="en-GB" sz="16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finish_time</a:t>
                </a: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SOL = SOL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{a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a’ = a</a:t>
                </a:r>
                <a:r>
                  <a:rPr lang="en-GB" sz="16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6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SOL</a:t>
                </a:r>
                <a:endParaRPr lang="en-GB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166689"/>
                <a:ext cx="5548630" cy="1946591"/>
              </a:xfrm>
              <a:prstGeom prst="rect">
                <a:avLst/>
              </a:prstGeom>
              <a:blipFill rotWithShape="1">
                <a:blip r:embed="rId2"/>
                <a:stretch>
                  <a:fillRect l="-114" t="-343" r="-114" b="-32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6" y="2361095"/>
            <a:ext cx="3713994" cy="1315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Greedy strategy for the activity-selection problem</a:t>
            </a:r>
            <a:br>
              <a:rPr lang="en-US" dirty="0"/>
            </a:br>
            <a:r>
              <a:rPr lang="en-US" dirty="0"/>
              <a:t>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Greedy Algorithm for the Activity-Selection Problem: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Add earliest finish activity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to solution, remove ones overlapping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Repeat until all activities are processed.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formally prove this algorithm is correct?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1: 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is in some optimal solution of the problem.</a:t>
                </a:r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Proof:</a:t>
                </a:r>
                <a:endParaRPr lang="en-US" sz="24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/>
                  <a:t> be an optimal solution to the problem, </a:t>
                </a:r>
                <a:br>
                  <a:rPr lang="en-US" sz="2000" dirty="0"/>
                </a:b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/>
                  <a:t>, otherwise we are done.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𝑆𝑂𝐿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also a feasible solution, </a:t>
                </a:r>
                <a:br>
                  <a:rPr lang="en-US" sz="2000" dirty="0"/>
                </a:br>
                <a:r>
                  <a:rPr lang="en-US" sz="2000" dirty="0"/>
                  <a:t>and it has same size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𝑆𝑂𝐿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/>
                  <a:t> is also an optimal solution.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endParaRPr lang="en-US" sz="22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Greedy strategy for the activity-selection problem</a:t>
            </a:r>
            <a:br>
              <a:rPr lang="en-US" dirty="0"/>
            </a:br>
            <a:r>
              <a:rPr lang="en-US" dirty="0"/>
              <a:t>Correctness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Greedy Algorithm for the Activity-Selection Problem: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Add earliest finish activity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to solution, remove ones overlapping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 lvl="1">
                  <a:spcBef>
                    <a:spcPts val="400"/>
                  </a:spcBef>
                </a:pPr>
                <a:r>
                  <a:rPr lang="en-US" sz="1800" dirty="0"/>
                  <a:t>Repeat until all activities are processed.</a:t>
                </a:r>
                <a:endParaRPr lang="en-US" sz="18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formally prove this algorithm is correct?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2: 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be the earliest finishing activity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be the activities starting after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is an optimal solution of the problem.</a:t>
                </a:r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Proof:</a:t>
                </a:r>
                <a:endParaRPr lang="en-US" sz="24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an optimal solution to the original problem,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(Lemma 1 ensures such solution exists.)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𝑆𝑂𝐿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not an optimal solution to the original problem,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then it must be the case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𝑆𝑂𝐿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𝑂𝑃𝑇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But this contradicts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𝑂𝑃𝑇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an optimal solution for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-5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19099</Words>
  <Application>WPS 演示</Application>
  <PresentationFormat>On-screen Show (4:3)</PresentationFormat>
  <Paragraphs>614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</vt:lpstr>
      <vt:lpstr>宋体</vt:lpstr>
      <vt:lpstr>Wingdings</vt:lpstr>
      <vt:lpstr>Nimbus Roman No9 L</vt:lpstr>
      <vt:lpstr>Cambria Math</vt:lpstr>
      <vt:lpstr>DejaVu Math TeX Gyre</vt:lpstr>
      <vt:lpstr>Courier New</vt:lpstr>
      <vt:lpstr>Calibri Light</vt:lpstr>
      <vt:lpstr>DejaVu Sans</vt:lpstr>
      <vt:lpstr>Calibri</vt:lpstr>
      <vt:lpstr>等线</vt:lpstr>
      <vt:lpstr>Gubbi</vt:lpstr>
      <vt:lpstr>宋体</vt:lpstr>
      <vt:lpstr>文泉驿微米黑</vt:lpstr>
      <vt:lpstr>微软雅黑</vt:lpstr>
      <vt:lpstr>Arial Unicode MS</vt:lpstr>
      <vt:lpstr>等线 Light</vt:lpstr>
      <vt:lpstr>Office 主题​​</vt:lpstr>
      <vt:lpstr>Greedy Algorithms</vt:lpstr>
      <vt:lpstr>The Greedy Strategy</vt:lpstr>
      <vt:lpstr>An Activity-Selection Problem</vt:lpstr>
      <vt:lpstr>An Activity-Selection Problem</vt:lpstr>
      <vt:lpstr>An Activity-Selection Problem</vt:lpstr>
      <vt:lpstr>An Activity-Selection Problem</vt:lpstr>
      <vt:lpstr>PowerPoint 演示文稿</vt:lpstr>
      <vt:lpstr>Greedy strategy for the activity-selection problem Correctness</vt:lpstr>
      <vt:lpstr>Greedy strategy for the activity-selection problem Correctness</vt:lpstr>
      <vt:lpstr>Greedy strategy for the activity-selection problem Correctness</vt:lpstr>
      <vt:lpstr>Elements of the Greedy Strategy</vt:lpstr>
      <vt:lpstr>Elements of the Greedy Strategy Optimal Substructure</vt:lpstr>
      <vt:lpstr>Elements of the Greedy Strategy Greedy-Choice Property</vt:lpstr>
      <vt:lpstr>Fractional Knapsack Problem</vt:lpstr>
      <vt:lpstr>Fractional Knapsack Problem Correctness of the greedy algorithm</vt:lpstr>
      <vt:lpstr>0-1 Knapsack Problem</vt:lpstr>
      <vt:lpstr>0-1 Knapsack Problem</vt:lpstr>
      <vt:lpstr>0-1 Knapsack Problem Why greedy strategy fail?</vt:lpstr>
      <vt:lpstr>A data compression problem</vt:lpstr>
      <vt:lpstr>A data compression problem</vt:lpstr>
      <vt:lpstr>A data compression problem</vt:lpstr>
      <vt:lpstr>A data compression problem</vt:lpstr>
      <vt:lpstr>Properties of prefix-free code</vt:lpstr>
      <vt:lpstr>Length of encoded message</vt:lpstr>
      <vt:lpstr>Huffman Codes</vt:lpstr>
      <vt:lpstr>Huffman Codes</vt:lpstr>
      <vt:lpstr>Huffman Codes Correctness</vt:lpstr>
      <vt:lpstr>Huffman Codes Correctness</vt:lpstr>
      <vt:lpstr>Set Cover</vt:lpstr>
      <vt:lpstr>Set Cover</vt:lpstr>
      <vt:lpstr>Set Cover</vt:lpstr>
      <vt:lpstr>Set Cover Greedy solution is close to optimal</vt:lpstr>
      <vt:lpstr>Set Cover Greedy solution is close to optimal</vt:lpstr>
      <vt:lpstr>Summary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Chaodong</dc:creator>
  <cp:lastModifiedBy>orangex4</cp:lastModifiedBy>
  <cp:revision>102</cp:revision>
  <dcterms:created xsi:type="dcterms:W3CDTF">2021-12-13T14:23:54Z</dcterms:created>
  <dcterms:modified xsi:type="dcterms:W3CDTF">2021-12-13T14:23:54Z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